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5" autoAdjust="0"/>
  </p:normalViewPr>
  <p:slideViewPr>
    <p:cSldViewPr>
      <p:cViewPr>
        <p:scale>
          <a:sx n="80" d="100"/>
          <a:sy n="80" d="100"/>
        </p:scale>
        <p:origin x="-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918F2-FB35-42C7-935F-427E6AADCE5C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1A55-82EA-4F35-86A9-08460173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6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9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1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 in domestic environment, wall</a:t>
            </a:r>
            <a:r>
              <a:rPr lang="en-US" baseline="0" dirty="0" smtClean="0"/>
              <a:t> and shelves are fixed. Large objects like furniture and kitchen tools are places in a limited number of places.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8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3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0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38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1A55-82EA-4F35-86A9-08460173EA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1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7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8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15CB-3475-4729-90F5-B23F45BD140D}" type="datetimeFigureOut">
              <a:rPr lang="en-US" smtClean="0"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FFC9-7FB5-46C0-BA1C-0888575A8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9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Faster Sample-based Motion Planning using Instance-based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Jia</a:t>
            </a:r>
            <a:r>
              <a:rPr lang="en-US" sz="2800" dirty="0" smtClean="0">
                <a:solidFill>
                  <a:schemeClr val="tx1"/>
                </a:solidFill>
              </a:rPr>
              <a:t> Pan, </a:t>
            </a:r>
            <a:r>
              <a:rPr lang="en-US" sz="2800" dirty="0" err="1" smtClean="0">
                <a:solidFill>
                  <a:schemeClr val="tx1"/>
                </a:solidFill>
              </a:rPr>
              <a:t>Sachin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Chitta</a:t>
            </a:r>
            <a:r>
              <a:rPr lang="en-US" sz="2800" dirty="0" smtClean="0">
                <a:solidFill>
                  <a:schemeClr val="tx1"/>
                </a:solidFill>
              </a:rPr>
              <a:t>*, Dinesh </a:t>
            </a:r>
            <a:r>
              <a:rPr lang="en-US" sz="2800" dirty="0" err="1" smtClean="0">
                <a:solidFill>
                  <a:schemeClr val="tx1"/>
                </a:solidFill>
              </a:rPr>
              <a:t>Manocha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UNC Chapel Hill,  *Willow Garage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http://gamma.cs.unc.edu/IBL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7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85"/>
    </mc:Choice>
    <mc:Fallback xmlns="">
      <p:transition spd="slow" advTm="98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probabilistic collision query based on prior collision queries and </a:t>
            </a:r>
            <a:r>
              <a:rPr lang="en-US" i="1" dirty="0" smtClean="0"/>
              <a:t>k</a:t>
            </a:r>
            <a:r>
              <a:rPr lang="en-US" dirty="0" smtClean="0"/>
              <a:t>-NN queries</a:t>
            </a:r>
          </a:p>
          <a:p>
            <a:r>
              <a:rPr lang="en-US" dirty="0" smtClean="0"/>
              <a:t>General scheme to accelerate all sample-based planners</a:t>
            </a:r>
          </a:p>
          <a:p>
            <a:r>
              <a:rPr lang="en-US" dirty="0" smtClean="0"/>
              <a:t>Theoretical guarantees on probabilistic completeness of the new planners</a:t>
            </a:r>
          </a:p>
          <a:p>
            <a:r>
              <a:rPr lang="en-US" dirty="0" smtClean="0"/>
              <a:t>Easy to integrate with the planners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updating database in well learned region</a:t>
            </a:r>
          </a:p>
          <a:p>
            <a:r>
              <a:rPr lang="en-US" dirty="0" smtClean="0"/>
              <a:t>Handle dynamic environments</a:t>
            </a:r>
          </a:p>
          <a:p>
            <a:pPr lvl="1"/>
            <a:r>
              <a:rPr lang="en-US" dirty="0" smtClean="0"/>
              <a:t>Hash table is extremely cheap to remove and update expired data</a:t>
            </a:r>
          </a:p>
          <a:p>
            <a:r>
              <a:rPr lang="en-US" dirty="0" smtClean="0"/>
              <a:t>Cloud computing</a:t>
            </a:r>
          </a:p>
          <a:p>
            <a:pPr lvl="1"/>
            <a:r>
              <a:rPr lang="en-US" dirty="0" smtClean="0"/>
              <a:t>Locality sensitive hashing fits well to map-reduce and can handle very large database of historical collision queries</a:t>
            </a:r>
          </a:p>
        </p:txBody>
      </p:sp>
    </p:spTree>
    <p:extLst>
      <p:ext uri="{BB962C8B-B14F-4D97-AF65-F5344CB8AC3E}">
        <p14:creationId xmlns:p14="http://schemas.microsoft.com/office/powerpoint/2010/main" val="276457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r>
              <a:rPr lang="en-US" dirty="0" smtClean="0"/>
              <a:t>Willow Garage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a database of the outcome of all collision queries generated during sample-based planning</a:t>
            </a:r>
          </a:p>
          <a:p>
            <a:pPr lvl="1"/>
            <a:r>
              <a:rPr lang="en-US" dirty="0" smtClean="0"/>
              <a:t>Store collision-free and in-collision queries</a:t>
            </a:r>
          </a:p>
          <a:p>
            <a:pPr lvl="1"/>
            <a:r>
              <a:rPr lang="en-US" dirty="0" smtClean="0"/>
              <a:t>Perform efficient update and query</a:t>
            </a:r>
          </a:p>
          <a:p>
            <a:r>
              <a:rPr lang="en-US" dirty="0" smtClean="0"/>
              <a:t>Efficient </a:t>
            </a:r>
            <a:r>
              <a:rPr lang="en-US" i="1" dirty="0" smtClean="0"/>
              <a:t>k</a:t>
            </a:r>
            <a:r>
              <a:rPr lang="en-US" dirty="0" smtClean="0"/>
              <a:t>-NN based reasoning on the database to perform probabilistic collision queries</a:t>
            </a:r>
          </a:p>
          <a:p>
            <a:r>
              <a:rPr lang="en-US" dirty="0" smtClean="0"/>
              <a:t>Use probabilistic collision queries to improve the performance of all sample-based planners</a:t>
            </a:r>
          </a:p>
          <a:p>
            <a:r>
              <a:rPr lang="en-US" dirty="0" smtClean="0"/>
              <a:t>Guarantees on probabilistic completeness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63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1430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 anchorCtr="0"/>
          <a:lstStyle/>
          <a:p>
            <a:pPr marL="0" indent="0" algn="ctr">
              <a:buNone/>
            </a:pPr>
            <a:r>
              <a:rPr lang="en-US" dirty="0" smtClean="0"/>
              <a:t>Most robots work in environments which don’t change too much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86400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Improve planner’s performance by exploiting the knowledge learned from prior C-space probes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924300" y="2908098"/>
            <a:ext cx="571500" cy="234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08098"/>
            <a:ext cx="3649717" cy="221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images.sciencedaily.com/2012/02/120216134110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49426"/>
            <a:ext cx="2764221" cy="246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Learning from Experience: Three Levels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183203"/>
            <a:ext cx="1416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Low level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1163341"/>
            <a:ext cx="140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level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208611" y="4343400"/>
            <a:ext cx="3076902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Branicky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Knepper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&amp; </a:t>
            </a:r>
            <a:r>
              <a:rPr lang="en-US" sz="1600" dirty="0" err="1" smtClean="0">
                <a:solidFill>
                  <a:schemeClr val="tx1"/>
                </a:solidFill>
              </a:rPr>
              <a:t>Kuffner</a:t>
            </a:r>
            <a:r>
              <a:rPr lang="en-US" sz="1600" dirty="0" smtClean="0">
                <a:solidFill>
                  <a:schemeClr val="tx1"/>
                </a:solidFill>
              </a:rPr>
              <a:t>, 2008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Zucker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Kuffner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>
                <a:solidFill>
                  <a:schemeClr val="tx1"/>
                </a:solidFill>
              </a:rPr>
              <a:t>Bagnell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2008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Jetchev</a:t>
            </a:r>
            <a:r>
              <a:rPr lang="en-US" sz="1600" dirty="0">
                <a:solidFill>
                  <a:schemeClr val="tx1"/>
                </a:solidFill>
              </a:rPr>
              <a:t> and Toussaint, </a:t>
            </a:r>
            <a:r>
              <a:rPr lang="en-US" sz="1600" dirty="0" smtClean="0">
                <a:solidFill>
                  <a:schemeClr val="tx1"/>
                </a:solidFill>
              </a:rPr>
              <a:t>2008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Erickson &amp; </a:t>
            </a:r>
            <a:r>
              <a:rPr lang="en-US" sz="1600" dirty="0" err="1" smtClean="0">
                <a:solidFill>
                  <a:schemeClr val="tx1"/>
                </a:solidFill>
              </a:rPr>
              <a:t>Lavalle</a:t>
            </a:r>
            <a:r>
              <a:rPr lang="en-US" sz="1600" dirty="0" smtClean="0">
                <a:solidFill>
                  <a:schemeClr val="tx1"/>
                </a:solidFill>
              </a:rPr>
              <a:t>, 2009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Berenson, </a:t>
            </a:r>
            <a:r>
              <a:rPr lang="en-US" sz="1600" dirty="0" err="1" smtClean="0">
                <a:solidFill>
                  <a:schemeClr val="tx1"/>
                </a:solidFill>
              </a:rPr>
              <a:t>Abbeel</a:t>
            </a:r>
            <a:r>
              <a:rPr lang="en-US" sz="1600" dirty="0" smtClean="0">
                <a:solidFill>
                  <a:schemeClr val="tx1"/>
                </a:solidFill>
              </a:rPr>
              <a:t> &amp; Goldberg, 2012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Phillips, Cohen, </a:t>
            </a:r>
            <a:r>
              <a:rPr lang="en-US" sz="1600" dirty="0" err="1" smtClean="0">
                <a:solidFill>
                  <a:schemeClr val="tx1"/>
                </a:solidFill>
              </a:rPr>
              <a:t>Chitta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Likhachev</a:t>
            </a:r>
            <a:r>
              <a:rPr lang="en-US" sz="1600" dirty="0" smtClean="0">
                <a:solidFill>
                  <a:schemeClr val="tx1"/>
                </a:solidFill>
              </a:rPr>
              <a:t>, 2012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4419600"/>
            <a:ext cx="28194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Wurm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Hornung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Bennewitz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Stachniss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&amp; </a:t>
            </a:r>
            <a:r>
              <a:rPr lang="en-US" sz="1600" dirty="0" err="1" smtClean="0">
                <a:solidFill>
                  <a:schemeClr val="tx1"/>
                </a:solidFill>
              </a:rPr>
              <a:t>Burgard</a:t>
            </a:r>
            <a:r>
              <a:rPr lang="en-US" sz="1600" dirty="0" smtClean="0">
                <a:solidFill>
                  <a:schemeClr val="tx1"/>
                </a:solidFill>
              </a:rPr>
              <a:t>, 2010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PCL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Rusu</a:t>
            </a:r>
            <a:r>
              <a:rPr lang="en-US" sz="1600" dirty="0" smtClean="0">
                <a:solidFill>
                  <a:schemeClr val="tx1"/>
                </a:solidFill>
              </a:rPr>
              <a:t> et al.]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006" y="1858823"/>
            <a:ext cx="234519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dirty="0" smtClean="0"/>
              <a:t>need pre/post-processing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565988" y="1885890"/>
            <a:ext cx="219701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600" dirty="0" smtClean="0"/>
              <a:t>need repair/adjustment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2286000"/>
            <a:ext cx="28194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low-level data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" y="1752600"/>
            <a:ext cx="8686800" cy="0"/>
          </a:xfrm>
          <a:prstGeom prst="straightConnector1">
            <a:avLst/>
          </a:prstGeom>
          <a:ln w="889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00400" y="4419600"/>
            <a:ext cx="2819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Our Work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091545" y="4114800"/>
            <a:ext cx="0" cy="2667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28658" y="4114800"/>
            <a:ext cx="0" cy="2667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98940" y="3124200"/>
            <a:ext cx="2577822" cy="9624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store, update and learn from raw sensor data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200400" y="2286000"/>
            <a:ext cx="28194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ollision queries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346940" y="3124200"/>
            <a:ext cx="2577822" cy="9624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learn an approximate description of </a:t>
            </a:r>
            <a:r>
              <a:rPr lang="en-US" sz="2000" dirty="0" smtClean="0">
                <a:solidFill>
                  <a:schemeClr val="tx1"/>
                </a:solidFill>
              </a:rPr>
              <a:t>C-obstacles and C-free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248400" y="2286000"/>
            <a:ext cx="28194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high-level planning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394940" y="3124200"/>
            <a:ext cx="2577822" cy="9624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tore and </a:t>
            </a:r>
            <a:r>
              <a:rPr lang="en-US" sz="2000" dirty="0">
                <a:solidFill>
                  <a:schemeClr val="tx1"/>
                </a:solidFill>
              </a:rPr>
              <a:t>reuse trajectories from </a:t>
            </a:r>
            <a:r>
              <a:rPr lang="en-US" sz="2000" dirty="0" smtClean="0">
                <a:solidFill>
                  <a:schemeClr val="tx1"/>
                </a:solidFill>
              </a:rPr>
              <a:t>prior results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46940" y="5181600"/>
            <a:ext cx="2577822" cy="962464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compact encoding of the environment which can be used by any planners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Queries: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i="1" dirty="0" smtClean="0"/>
              <a:t>How to reduce the cost of collision tests?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787" y="2107546"/>
            <a:ext cx="201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Less expensive</a:t>
            </a:r>
            <a:endParaRPr lang="en-US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999037"/>
            <a:ext cx="8229600" cy="1401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Probabilistic collision queries</a:t>
            </a:r>
          </a:p>
          <a:p>
            <a:pPr lvl="1"/>
            <a:r>
              <a:rPr lang="en-US" dirty="0" smtClean="0"/>
              <a:t>About an order of magnitude faster than exact query</a:t>
            </a:r>
          </a:p>
          <a:p>
            <a:pPr lvl="1"/>
            <a:r>
              <a:rPr lang="en-US" dirty="0" smtClean="0"/>
              <a:t>Probability of wrong answer is small and bounded</a:t>
            </a:r>
          </a:p>
          <a:p>
            <a:pPr lvl="1"/>
            <a:r>
              <a:rPr lang="en-US" dirty="0" smtClean="0"/>
              <a:t>Doesn’t affect the completeness or optimality of the planner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2400" y="2667000"/>
            <a:ext cx="8686800" cy="0"/>
          </a:xfrm>
          <a:prstGeom prst="straightConnector1">
            <a:avLst/>
          </a:prstGeom>
          <a:ln w="889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600" y="3063766"/>
            <a:ext cx="2743200" cy="13689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Exact Distance computation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00400" y="3062452"/>
            <a:ext cx="2743200" cy="13689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Exact Collision computation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72200" y="3086282"/>
            <a:ext cx="2743200" cy="13689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Probabilistic Collision Computation</a:t>
            </a:r>
          </a:p>
        </p:txBody>
      </p:sp>
    </p:spTree>
    <p:extLst>
      <p:ext uri="{BB962C8B-B14F-4D97-AF65-F5344CB8AC3E}">
        <p14:creationId xmlns:p14="http://schemas.microsoft.com/office/powerpoint/2010/main" val="40325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6202" y="3185528"/>
            <a:ext cx="3544889" cy="2248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127"/>
          <p:cNvSpPr txBox="1">
            <a:spLocks noChangeArrowheads="1"/>
          </p:cNvSpPr>
          <p:nvPr/>
        </p:nvSpPr>
        <p:spPr bwMode="auto">
          <a:xfrm>
            <a:off x="432987" y="5486629"/>
            <a:ext cx="27959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 smtClean="0"/>
              <a:t>Database of C-space probes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94466" y="3500103"/>
            <a:ext cx="2247252" cy="26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q</a:t>
            </a:r>
            <a:r>
              <a:rPr lang="en-US" sz="2000" baseline="-25000" dirty="0"/>
              <a:t>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65919" y="3500103"/>
            <a:ext cx="496802" cy="26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4466" y="3868387"/>
            <a:ext cx="2247252" cy="26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prstClr val="white"/>
                </a:solidFill>
              </a:rPr>
              <a:t>q</a:t>
            </a:r>
            <a:r>
              <a:rPr lang="en-US" sz="2000" baseline="-25000" dirty="0">
                <a:solidFill>
                  <a:prstClr val="white"/>
                </a:solidFill>
              </a:rPr>
              <a:t>1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5919" y="3868387"/>
            <a:ext cx="496802" cy="26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9748" y="4710290"/>
            <a:ext cx="2247252" cy="26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prstClr val="white"/>
                </a:solidFill>
              </a:rPr>
              <a:t>q</a:t>
            </a:r>
            <a:r>
              <a:rPr lang="en-US" sz="2000" baseline="-25000" dirty="0" err="1">
                <a:solidFill>
                  <a:prstClr val="white"/>
                </a:solidFill>
              </a:rPr>
              <a:t>n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5919" y="4710179"/>
            <a:ext cx="496802" cy="263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Y</a:t>
            </a:r>
          </a:p>
        </p:txBody>
      </p:sp>
      <p:sp>
        <p:nvSpPr>
          <p:cNvPr id="13" name="TextBox 135"/>
          <p:cNvSpPr txBox="1">
            <a:spLocks noChangeArrowheads="1"/>
          </p:cNvSpPr>
          <p:nvPr/>
        </p:nvSpPr>
        <p:spPr bwMode="auto">
          <a:xfrm rot="5400000">
            <a:off x="1577315" y="4018843"/>
            <a:ext cx="4724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/>
              <a:t>…</a:t>
            </a:r>
          </a:p>
        </p:txBody>
      </p:sp>
      <p:sp>
        <p:nvSpPr>
          <p:cNvPr id="14" name="TextBox 136"/>
          <p:cNvSpPr txBox="1">
            <a:spLocks noChangeArrowheads="1"/>
          </p:cNvSpPr>
          <p:nvPr/>
        </p:nvSpPr>
        <p:spPr bwMode="auto">
          <a:xfrm>
            <a:off x="928565" y="3185454"/>
            <a:ext cx="1358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configuration</a:t>
            </a:r>
          </a:p>
        </p:txBody>
      </p:sp>
      <p:sp>
        <p:nvSpPr>
          <p:cNvPr id="15" name="TextBox 137"/>
          <p:cNvSpPr txBox="1">
            <a:spLocks noChangeArrowheads="1"/>
          </p:cNvSpPr>
          <p:nvPr/>
        </p:nvSpPr>
        <p:spPr bwMode="auto">
          <a:xfrm>
            <a:off x="2567017" y="3171480"/>
            <a:ext cx="10246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/>
              <a:t>collision?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64860" y="1369319"/>
            <a:ext cx="2233022" cy="541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Exact Collision </a:t>
            </a:r>
            <a:r>
              <a:rPr lang="en-US" dirty="0">
                <a:solidFill>
                  <a:schemeClr val="tx1"/>
                </a:solidFill>
              </a:rPr>
              <a:t>Module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578" y="5078462"/>
            <a:ext cx="2247252" cy="263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rgbClr val="FF0000"/>
                </a:solidFill>
              </a:rPr>
              <a:t>q</a:t>
            </a:r>
            <a:r>
              <a:rPr lang="en-US" sz="2000" baseline="-25000" dirty="0" err="1">
                <a:solidFill>
                  <a:srgbClr val="FF0000"/>
                </a:solidFill>
              </a:rPr>
              <a:t>new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84031" y="5078462"/>
            <a:ext cx="496802" cy="2630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 flipH="1">
            <a:off x="3620725" y="4026548"/>
            <a:ext cx="2025278" cy="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4087626" y="3615398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err="1" smtClean="0">
                <a:solidFill>
                  <a:srgbClr val="FF0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new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156"/>
          <p:cNvCxnSpPr>
            <a:cxnSpLocks noChangeShapeType="1"/>
          </p:cNvCxnSpPr>
          <p:nvPr/>
        </p:nvCxnSpPr>
        <p:spPr bwMode="auto">
          <a:xfrm>
            <a:off x="3620725" y="4605335"/>
            <a:ext cx="2026842" cy="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160"/>
          <p:cNvSpPr txBox="1">
            <a:spLocks noChangeArrowheads="1"/>
          </p:cNvSpPr>
          <p:nvPr/>
        </p:nvSpPr>
        <p:spPr bwMode="auto">
          <a:xfrm>
            <a:off x="3717616" y="4657952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collision </a:t>
            </a:r>
            <a:r>
              <a:rPr lang="en-US" sz="1800" dirty="0">
                <a:solidFill>
                  <a:srgbClr val="FF0000"/>
                </a:solidFill>
              </a:rPr>
              <a:t>prob.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161"/>
          <p:cNvCxnSpPr>
            <a:cxnSpLocks noChangeShapeType="1"/>
          </p:cNvCxnSpPr>
          <p:nvPr/>
        </p:nvCxnSpPr>
        <p:spPr bwMode="auto">
          <a:xfrm flipH="1">
            <a:off x="8446832" y="4657037"/>
            <a:ext cx="2" cy="1632042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Picture 5" descr="http://images.sciencedaily.com/2012/02/120216134110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003" y="3447761"/>
            <a:ext cx="2252618" cy="170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lowchart: Decision 2050"/>
          <p:cNvSpPr/>
          <p:nvPr/>
        </p:nvSpPr>
        <p:spPr bwMode="auto">
          <a:xfrm>
            <a:off x="8167347" y="3815775"/>
            <a:ext cx="558902" cy="884539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723900">
              <a:defRPr/>
            </a:pPr>
            <a:endParaRPr lang="en-US" dirty="0"/>
          </a:p>
        </p:txBody>
      </p:sp>
      <p:sp>
        <p:nvSpPr>
          <p:cNvPr id="26" name="Flowchart: Alternate Process 25"/>
          <p:cNvSpPr/>
          <p:nvPr/>
        </p:nvSpPr>
        <p:spPr bwMode="auto">
          <a:xfrm>
            <a:off x="7819326" y="6288538"/>
            <a:ext cx="1248474" cy="3748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defTabSz="723900">
              <a:defRPr/>
            </a:pPr>
            <a:r>
              <a:rPr lang="en-US" dirty="0"/>
              <a:t>in collision</a:t>
            </a:r>
          </a:p>
        </p:txBody>
      </p:sp>
      <p:cxnSp>
        <p:nvCxnSpPr>
          <p:cNvPr id="27" name="Straight Connector 59"/>
          <p:cNvCxnSpPr>
            <a:cxnSpLocks noChangeShapeType="1"/>
          </p:cNvCxnSpPr>
          <p:nvPr/>
        </p:nvCxnSpPr>
        <p:spPr bwMode="auto">
          <a:xfrm flipH="1">
            <a:off x="3393385" y="5841835"/>
            <a:ext cx="5050212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63"/>
          <p:cNvCxnSpPr>
            <a:cxnSpLocks noChangeShapeType="1"/>
          </p:cNvCxnSpPr>
          <p:nvPr/>
        </p:nvCxnSpPr>
        <p:spPr bwMode="auto">
          <a:xfrm flipV="1">
            <a:off x="3393385" y="5434012"/>
            <a:ext cx="0" cy="407824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05"/>
          <p:cNvSpPr txBox="1">
            <a:spLocks noChangeArrowheads="1"/>
          </p:cNvSpPr>
          <p:nvPr/>
        </p:nvSpPr>
        <p:spPr bwMode="auto">
          <a:xfrm>
            <a:off x="4273483" y="5464858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update </a:t>
            </a:r>
            <a:r>
              <a:rPr lang="en-US" sz="1800" dirty="0">
                <a:solidFill>
                  <a:srgbClr val="FF0000"/>
                </a:solidFill>
              </a:rPr>
              <a:t>database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30" name="TextBox 206"/>
          <p:cNvSpPr txBox="1">
            <a:spLocks noChangeArrowheads="1"/>
          </p:cNvSpPr>
          <p:nvPr/>
        </p:nvSpPr>
        <p:spPr bwMode="auto">
          <a:xfrm rot="5400000">
            <a:off x="6753815" y="1972696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NO</a:t>
            </a:r>
            <a:endParaRPr lang="en-US" sz="1800" baseline="-25000" dirty="0"/>
          </a:p>
        </p:txBody>
      </p:sp>
      <p:cxnSp>
        <p:nvCxnSpPr>
          <p:cNvPr id="31" name="Straight Arrow Connector 207"/>
          <p:cNvCxnSpPr>
            <a:cxnSpLocks noChangeShapeType="1"/>
          </p:cNvCxnSpPr>
          <p:nvPr/>
        </p:nvCxnSpPr>
        <p:spPr bwMode="auto">
          <a:xfrm flipV="1">
            <a:off x="7875022" y="4258290"/>
            <a:ext cx="292374" cy="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212"/>
          <p:cNvSpPr txBox="1">
            <a:spLocks noChangeArrowheads="1"/>
          </p:cNvSpPr>
          <p:nvPr/>
        </p:nvSpPr>
        <p:spPr bwMode="auto">
          <a:xfrm rot="5400000">
            <a:off x="8298065" y="2986346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YES</a:t>
            </a:r>
            <a:endParaRPr lang="en-US" sz="1800" baseline="-25000" dirty="0"/>
          </a:p>
        </p:txBody>
      </p:sp>
      <p:sp>
        <p:nvSpPr>
          <p:cNvPr id="33" name="Flowchart: Alternate Process 32"/>
          <p:cNvSpPr/>
          <p:nvPr/>
        </p:nvSpPr>
        <p:spPr bwMode="auto">
          <a:xfrm>
            <a:off x="6049469" y="2482939"/>
            <a:ext cx="1584850" cy="373764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defTabSz="723900">
              <a:defRPr/>
            </a:pPr>
            <a:r>
              <a:rPr lang="en-US" dirty="0"/>
              <a:t>collision-free</a:t>
            </a:r>
          </a:p>
        </p:txBody>
      </p:sp>
      <p:sp>
        <p:nvSpPr>
          <p:cNvPr id="34" name="Flowchart: Decision 33"/>
          <p:cNvSpPr/>
          <p:nvPr/>
        </p:nvSpPr>
        <p:spPr bwMode="auto">
          <a:xfrm rot="16200000">
            <a:off x="6606435" y="1112540"/>
            <a:ext cx="473508" cy="104406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723900">
              <a:defRPr/>
            </a:pPr>
            <a:endParaRPr lang="en-US" dirty="0"/>
          </a:p>
        </p:txBody>
      </p:sp>
      <p:cxnSp>
        <p:nvCxnSpPr>
          <p:cNvPr id="35" name="Elbow Connector 79"/>
          <p:cNvCxnSpPr>
            <a:cxnSpLocks noChangeShapeType="1"/>
            <a:endCxn id="34" idx="2"/>
          </p:cNvCxnSpPr>
          <p:nvPr/>
        </p:nvCxnSpPr>
        <p:spPr bwMode="auto">
          <a:xfrm rot="16200000" flipV="1">
            <a:off x="6815066" y="2184314"/>
            <a:ext cx="2181773" cy="1081758"/>
          </a:xfrm>
          <a:prstGeom prst="bentConnector2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2081"/>
          <p:cNvCxnSpPr>
            <a:cxnSpLocks noChangeShapeType="1"/>
            <a:stCxn id="34" idx="1"/>
            <a:endCxn id="33" idx="0"/>
          </p:cNvCxnSpPr>
          <p:nvPr/>
        </p:nvCxnSpPr>
        <p:spPr bwMode="auto">
          <a:xfrm flipH="1">
            <a:off x="6841666" y="1871083"/>
            <a:ext cx="1526" cy="611451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2083"/>
          <p:cNvCxnSpPr>
            <a:cxnSpLocks noChangeShapeType="1"/>
            <a:stCxn id="34" idx="0"/>
            <a:endCxn id="16" idx="3"/>
          </p:cNvCxnSpPr>
          <p:nvPr/>
        </p:nvCxnSpPr>
        <p:spPr bwMode="auto">
          <a:xfrm flipH="1">
            <a:off x="2898216" y="1634307"/>
            <a:ext cx="3423095" cy="5661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238"/>
          <p:cNvSpPr txBox="1">
            <a:spLocks noChangeArrowheads="1"/>
          </p:cNvSpPr>
          <p:nvPr/>
        </p:nvSpPr>
        <p:spPr bwMode="auto">
          <a:xfrm>
            <a:off x="6193279" y="1066800"/>
            <a:ext cx="1608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conservative?</a:t>
            </a:r>
            <a:endParaRPr lang="en-US" sz="1800" baseline="-25000" dirty="0"/>
          </a:p>
        </p:txBody>
      </p:sp>
      <p:cxnSp>
        <p:nvCxnSpPr>
          <p:cNvPr id="39" name="Elbow Connector 151"/>
          <p:cNvCxnSpPr>
            <a:cxnSpLocks noChangeShapeType="1"/>
            <a:stCxn id="15" idx="0"/>
          </p:cNvCxnSpPr>
          <p:nvPr/>
        </p:nvCxnSpPr>
        <p:spPr bwMode="auto">
          <a:xfrm rot="5400000" flipH="1" flipV="1">
            <a:off x="4463167" y="792980"/>
            <a:ext cx="994670" cy="3762329"/>
          </a:xfrm>
          <a:prstGeom prst="bentConnector2">
            <a:avLst/>
          </a:prstGeom>
          <a:noFill/>
          <a:ln w="50800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153"/>
          <p:cNvCxnSpPr>
            <a:cxnSpLocks noChangeShapeType="1"/>
            <a:stCxn id="16" idx="2"/>
          </p:cNvCxnSpPr>
          <p:nvPr/>
        </p:nvCxnSpPr>
        <p:spPr bwMode="auto">
          <a:xfrm flipH="1">
            <a:off x="1779825" y="1910546"/>
            <a:ext cx="1609" cy="1260935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264"/>
          <p:cNvSpPr txBox="1">
            <a:spLocks noChangeArrowheads="1"/>
          </p:cNvSpPr>
          <p:nvPr/>
        </p:nvSpPr>
        <p:spPr bwMode="auto">
          <a:xfrm>
            <a:off x="3814999" y="2194554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update </a:t>
            </a:r>
            <a:r>
              <a:rPr lang="en-US" sz="1800" dirty="0">
                <a:solidFill>
                  <a:srgbClr val="FF0000"/>
                </a:solidFill>
              </a:rPr>
              <a:t>database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2" name="TextBox 265"/>
          <p:cNvSpPr txBox="1">
            <a:spLocks noChangeArrowheads="1"/>
          </p:cNvSpPr>
          <p:nvPr/>
        </p:nvSpPr>
        <p:spPr bwMode="auto">
          <a:xfrm rot="16200000">
            <a:off x="764118" y="2227736"/>
            <a:ext cx="12692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0000"/>
                </a:solidFill>
              </a:rPr>
              <a:t>update  </a:t>
            </a:r>
            <a:r>
              <a:rPr lang="en-US" sz="1800" dirty="0">
                <a:solidFill>
                  <a:srgbClr val="FF0000"/>
                </a:solidFill>
              </a:rPr>
              <a:t>database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3" name="TextBox 266"/>
          <p:cNvSpPr txBox="1">
            <a:spLocks noChangeArrowheads="1"/>
          </p:cNvSpPr>
          <p:nvPr/>
        </p:nvSpPr>
        <p:spPr bwMode="auto">
          <a:xfrm>
            <a:off x="3582526" y="1238137"/>
            <a:ext cx="1620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exact </a:t>
            </a:r>
            <a:r>
              <a:rPr lang="en-US" sz="1800" dirty="0">
                <a:solidFill>
                  <a:srgbClr val="FF0000"/>
                </a:solidFill>
              </a:rPr>
              <a:t>collision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267"/>
          <p:cNvCxnSpPr>
            <a:cxnSpLocks noChangeShapeType="1"/>
            <a:stCxn id="16" idx="1"/>
          </p:cNvCxnSpPr>
          <p:nvPr/>
        </p:nvCxnSpPr>
        <p:spPr bwMode="auto">
          <a:xfrm flipH="1">
            <a:off x="92214" y="1639968"/>
            <a:ext cx="572440" cy="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270"/>
          <p:cNvSpPr txBox="1">
            <a:spLocks noChangeArrowheads="1"/>
          </p:cNvSpPr>
          <p:nvPr/>
        </p:nvSpPr>
        <p:spPr bwMode="auto">
          <a:xfrm rot="5400000">
            <a:off x="8168586" y="409177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prob. small?</a:t>
            </a:r>
            <a:endParaRPr lang="en-US" sz="1800" baseline="-25000" dirty="0"/>
          </a:p>
        </p:txBody>
      </p:sp>
      <p:sp>
        <p:nvSpPr>
          <p:cNvPr id="46" name="TextBox 271"/>
          <p:cNvSpPr txBox="1">
            <a:spLocks noChangeArrowheads="1"/>
          </p:cNvSpPr>
          <p:nvPr/>
        </p:nvSpPr>
        <p:spPr bwMode="auto">
          <a:xfrm>
            <a:off x="5562600" y="1300122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YES</a:t>
            </a:r>
            <a:endParaRPr lang="en-US" sz="1800" baseline="-25000" dirty="0"/>
          </a:p>
        </p:txBody>
      </p:sp>
      <p:sp>
        <p:nvSpPr>
          <p:cNvPr id="47" name="TextBox 282"/>
          <p:cNvSpPr txBox="1">
            <a:spLocks noChangeArrowheads="1"/>
          </p:cNvSpPr>
          <p:nvPr/>
        </p:nvSpPr>
        <p:spPr bwMode="auto">
          <a:xfrm rot="5400000">
            <a:off x="20885944" y="10764044"/>
            <a:ext cx="5683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NO</a:t>
            </a:r>
            <a:endParaRPr lang="en-US" sz="2000" baseline="-25000"/>
          </a:p>
        </p:txBody>
      </p:sp>
      <p:sp>
        <p:nvSpPr>
          <p:cNvPr id="48" name="TextBox 206"/>
          <p:cNvSpPr txBox="1">
            <a:spLocks noChangeArrowheads="1"/>
          </p:cNvSpPr>
          <p:nvPr/>
        </p:nvSpPr>
        <p:spPr bwMode="auto">
          <a:xfrm rot="5400000">
            <a:off x="8366042" y="4946663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/>
              <a:t>NO</a:t>
            </a:r>
            <a:endParaRPr lang="en-US" sz="1800" baseline="-250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2779798" y="5077642"/>
            <a:ext cx="496802" cy="2630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15944" y="5943600"/>
            <a:ext cx="5833525" cy="8381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i="1" dirty="0">
                <a:solidFill>
                  <a:prstClr val="black"/>
                </a:solidFill>
              </a:rPr>
              <a:t>We prove </a:t>
            </a:r>
            <a:r>
              <a:rPr lang="en-US" sz="2000" i="1" dirty="0" smtClean="0">
                <a:solidFill>
                  <a:prstClr val="black"/>
                </a:solidFill>
              </a:rPr>
              <a:t>that the replacement of exact collision query by probabilistic </a:t>
            </a:r>
            <a:r>
              <a:rPr lang="en-US" sz="2000" i="1" dirty="0">
                <a:solidFill>
                  <a:prstClr val="black"/>
                </a:solidFill>
              </a:rPr>
              <a:t>collision query will </a:t>
            </a:r>
            <a:r>
              <a:rPr lang="en-US" sz="2000" dirty="0" smtClean="0">
                <a:solidFill>
                  <a:prstClr val="black"/>
                </a:solidFill>
              </a:rPr>
              <a:t>NOT</a:t>
            </a:r>
            <a:r>
              <a:rPr lang="en-US" sz="2000" i="1" dirty="0" smtClean="0">
                <a:solidFill>
                  <a:prstClr val="black"/>
                </a:solidFill>
              </a:rPr>
              <a:t> change </a:t>
            </a:r>
            <a:r>
              <a:rPr lang="en-US" sz="2000" i="1" dirty="0">
                <a:solidFill>
                  <a:prstClr val="black"/>
                </a:solidFill>
              </a:rPr>
              <a:t>the completeness or optimality of the </a:t>
            </a:r>
            <a:r>
              <a:rPr lang="en-US" sz="2000" i="1" dirty="0" smtClean="0">
                <a:solidFill>
                  <a:prstClr val="black"/>
                </a:solidFill>
              </a:rPr>
              <a:t>planners.</a:t>
            </a: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0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20" grpId="0"/>
      <p:bldP spid="22" grpId="0"/>
      <p:bldP spid="25" grpId="0" animBg="1"/>
      <p:bldP spid="26" grpId="0" animBg="1"/>
      <p:bldP spid="29" grpId="0"/>
      <p:bldP spid="30" grpId="0"/>
      <p:bldP spid="32" grpId="0"/>
      <p:bldP spid="33" grpId="0" animBg="1"/>
      <p:bldP spid="34" grpId="0" animBg="1"/>
      <p:bldP spid="38" grpId="0"/>
      <p:bldP spid="41" grpId="0"/>
      <p:bldP spid="42" grpId="0"/>
      <p:bldP spid="43" grpId="0"/>
      <p:bldP spid="45" grpId="0"/>
      <p:bldP spid="46" grpId="0"/>
      <p:bldP spid="48" grpId="0"/>
      <p:bldP spid="50" grpId="0" animBg="1"/>
      <p:bldP spid="50" grpId="1" animBg="1"/>
      <p:bldP spid="50" grpId="2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database of collision queries is implemented as a hash table</a:t>
            </a:r>
          </a:p>
          <a:p>
            <a:pPr lvl="1"/>
            <a:r>
              <a:rPr lang="en-US" dirty="0" smtClean="0"/>
              <a:t>(almost) constant cost to insert, remove</a:t>
            </a:r>
          </a:p>
          <a:p>
            <a:r>
              <a:rPr lang="en-US" dirty="0" smtClean="0"/>
              <a:t>The resulting query is locality-sensitive hashing (LSH) based </a:t>
            </a:r>
            <a:r>
              <a:rPr lang="en-US" i="1" dirty="0" smtClean="0"/>
              <a:t>k</a:t>
            </a:r>
            <a:r>
              <a:rPr lang="en-US" dirty="0" smtClean="0"/>
              <a:t>-NN query</a:t>
            </a:r>
          </a:p>
          <a:p>
            <a:pPr lvl="1"/>
            <a:r>
              <a:rPr lang="en-US" dirty="0" smtClean="0"/>
              <a:t>If a query point or local trajectory is close to in-collision priors, then it has a high probability to be in collision</a:t>
            </a:r>
          </a:p>
          <a:p>
            <a:pPr lvl="1"/>
            <a:r>
              <a:rPr lang="en-US" dirty="0" smtClean="0"/>
              <a:t>Point </a:t>
            </a:r>
            <a:r>
              <a:rPr lang="en-US" i="1" dirty="0" smtClean="0"/>
              <a:t>k</a:t>
            </a:r>
            <a:r>
              <a:rPr lang="en-US" dirty="0" smtClean="0"/>
              <a:t>-NN and line </a:t>
            </a:r>
            <a:r>
              <a:rPr lang="en-US" i="1" dirty="0" smtClean="0"/>
              <a:t>k</a:t>
            </a:r>
            <a:r>
              <a:rPr lang="en-US" dirty="0" smtClean="0"/>
              <a:t>-NN queries, (almost) constant cost, much cheaper than collision cost</a:t>
            </a:r>
          </a:p>
        </p:txBody>
      </p:sp>
    </p:spTree>
    <p:extLst>
      <p:ext uri="{BB962C8B-B14F-4D97-AF65-F5344CB8AC3E}">
        <p14:creationId xmlns:p14="http://schemas.microsoft.com/office/powerpoint/2010/main" val="33556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Integrating into OMPL as a new collision call </a:t>
            </a:r>
          </a:p>
          <a:p>
            <a:r>
              <a:rPr lang="en-US" dirty="0" smtClean="0"/>
              <a:t>Integrated with PRM, RRT, </a:t>
            </a:r>
            <a:r>
              <a:rPr lang="en-US" dirty="0" err="1" smtClean="0"/>
              <a:t>lazyPRM</a:t>
            </a:r>
            <a:r>
              <a:rPr lang="en-US" dirty="0" smtClean="0"/>
              <a:t>, and RRT* planners</a:t>
            </a:r>
          </a:p>
          <a:p>
            <a:r>
              <a:rPr lang="en-US" dirty="0" smtClean="0"/>
              <a:t>No changes to the sampling or planning strategy</a:t>
            </a:r>
          </a:p>
          <a:p>
            <a:r>
              <a:rPr lang="en-US" smtClean="0"/>
              <a:t>About</a:t>
            </a:r>
            <a:r>
              <a:rPr lang="en-US" smtClean="0"/>
              <a:t> </a:t>
            </a:r>
            <a:r>
              <a:rPr lang="en-US" dirty="0" smtClean="0"/>
              <a:t>100% improvement </a:t>
            </a:r>
            <a:r>
              <a:rPr lang="en-US" dirty="0" smtClean="0"/>
              <a:t>in performance </a:t>
            </a:r>
            <a:r>
              <a:rPr lang="en-US" smtClean="0"/>
              <a:t>(</a:t>
            </a:r>
            <a:r>
              <a:rPr lang="en-US" smtClean="0"/>
              <a:t>till now</a:t>
            </a:r>
            <a:r>
              <a:rPr lang="en-US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D:\WAFR12\figs\benchmark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0" y="3287111"/>
            <a:ext cx="2174714" cy="15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WAFR12\figs\benchmark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486" y="3287110"/>
            <a:ext cx="2174714" cy="15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WAFR12\figs\benchmark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96" y="3276600"/>
            <a:ext cx="2179702" cy="158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WAFR12\figs\benchmark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800" y="3276601"/>
            <a:ext cx="2184690" cy="158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796" y="4990943"/>
            <a:ext cx="9039225" cy="17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Curve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81745"/>
              </p:ext>
            </p:extLst>
          </p:nvPr>
        </p:nvGraphicFramePr>
        <p:xfrm>
          <a:off x="304800" y="2365638"/>
          <a:ext cx="8596895" cy="449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Acrobat Document" r:id="rId4" imgW="5067060" imgH="2647778" progId="AcroExch.Document.7">
                  <p:embed/>
                </p:oleObj>
              </mc:Choice>
              <mc:Fallback>
                <p:oleObj name="Acrobat Document" r:id="rId4" imgW="5067060" imgH="264777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365638"/>
                        <a:ext cx="8596895" cy="449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increases with increased number of queries 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20000" y="3505200"/>
            <a:ext cx="304800" cy="16764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1201" y="24384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should avoid adding items to database in well learned (sampled) region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590799"/>
            <a:ext cx="2849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learning improves performance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24200" y="3421796"/>
            <a:ext cx="152400" cy="1150204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2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598</Words>
  <Application>Microsoft Office PowerPoint</Application>
  <PresentationFormat>On-screen Show (4:3)</PresentationFormat>
  <Paragraphs>115</Paragraphs>
  <Slides>12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Acrobat Document</vt:lpstr>
      <vt:lpstr>Faster Sample-based Motion Planning using Instance-based Learning</vt:lpstr>
      <vt:lpstr>Main Contributions</vt:lpstr>
      <vt:lpstr>Motivation</vt:lpstr>
      <vt:lpstr>Learning from Experience: Three Levels</vt:lpstr>
      <vt:lpstr>Proximity Queries: Cost</vt:lpstr>
      <vt:lpstr>Overall Pipeline</vt:lpstr>
      <vt:lpstr>Efficiency</vt:lpstr>
      <vt:lpstr>Results</vt:lpstr>
      <vt:lpstr>Learning Curve</vt:lpstr>
      <vt:lpstr>Conclusions</vt:lpstr>
      <vt:lpstr>Future Work</vt:lpstr>
      <vt:lpstr>Acknowledgements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 Sample-based Motion Planning using Instance-based Learning</dc:title>
  <dc:creator>Jia Pan</dc:creator>
  <cp:lastModifiedBy>Jia Pan</cp:lastModifiedBy>
  <cp:revision>107</cp:revision>
  <dcterms:created xsi:type="dcterms:W3CDTF">2012-06-09T07:06:43Z</dcterms:created>
  <dcterms:modified xsi:type="dcterms:W3CDTF">2012-06-13T20:25:40Z</dcterms:modified>
</cp:coreProperties>
</file>